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0" d="100"/>
          <a:sy n="60"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1391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51620" y="16042"/>
            <a:ext cx="5486400" cy="8229600"/>
          </a:xfrm>
          <a:prstGeom prst="rect">
            <a:avLst/>
          </a:prstGeom>
        </p:spPr>
      </p:pic>
      <p:sp>
        <p:nvSpPr>
          <p:cNvPr id="5" name="Text 1"/>
          <p:cNvSpPr/>
          <p:nvPr/>
        </p:nvSpPr>
        <p:spPr>
          <a:xfrm>
            <a:off x="833199" y="1498640"/>
            <a:ext cx="7477601" cy="3832860"/>
          </a:xfrm>
          <a:prstGeom prst="rect">
            <a:avLst/>
          </a:prstGeom>
          <a:noFill/>
          <a:ln/>
        </p:spPr>
        <p:txBody>
          <a:bodyPr wrap="square" rtlCol="0" anchor="t"/>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Smart Bike Lock System: Stopping Bikes When Alcohol is Detected</a:t>
            </a:r>
            <a:endParaRPr lang="en-US" sz="6036" dirty="0"/>
          </a:p>
        </p:txBody>
      </p:sp>
      <p:sp>
        <p:nvSpPr>
          <p:cNvPr id="6" name="Text 2"/>
          <p:cNvSpPr/>
          <p:nvPr/>
        </p:nvSpPr>
        <p:spPr>
          <a:xfrm>
            <a:off x="833199" y="5664756"/>
            <a:ext cx="7477601" cy="1066205"/>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rPr>
              <a:t>BY</a:t>
            </a:r>
          </a:p>
          <a:p>
            <a:pPr marL="0" indent="0">
              <a:lnSpc>
                <a:spcPts val="2799"/>
              </a:lnSpc>
              <a:buNone/>
            </a:pPr>
            <a:r>
              <a:rPr lang="en-US" sz="1750" dirty="0">
                <a:solidFill>
                  <a:srgbClr val="CFCBBF"/>
                </a:solidFill>
                <a:latin typeface="Raleway" pitchFamily="34" charset="0"/>
              </a:rPr>
              <a:t>DIVYA SRI S J (210701057)</a:t>
            </a:r>
          </a:p>
          <a:p>
            <a:pPr marL="0" indent="0">
              <a:lnSpc>
                <a:spcPts val="2799"/>
              </a:lnSpc>
              <a:buNone/>
            </a:pPr>
            <a:r>
              <a:rPr lang="en-US" sz="1750" dirty="0">
                <a:solidFill>
                  <a:srgbClr val="CFCBBF"/>
                </a:solidFill>
                <a:latin typeface="Raleway" pitchFamily="34" charset="0"/>
              </a:rPr>
              <a:t>GANESH P (210701059)</a:t>
            </a:r>
          </a:p>
          <a:p>
            <a:pPr marL="0" indent="0">
              <a:lnSpc>
                <a:spcPts val="2799"/>
              </a:lnSpc>
              <a:buNone/>
            </a:pPr>
            <a:r>
              <a:rPr lang="en-US" sz="1750" dirty="0">
                <a:solidFill>
                  <a:srgbClr val="CFCBBF"/>
                </a:solidFill>
                <a:latin typeface="Raleway" pitchFamily="34" charset="0"/>
              </a:rPr>
              <a:t>GAYATHRI PRIYA J (210701060)</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5905" y="79136"/>
            <a:ext cx="14630400" cy="8229600"/>
          </a:xfrm>
          <a:prstGeom prst="rect">
            <a:avLst/>
          </a:prstGeom>
          <a:solidFill>
            <a:srgbClr val="1B1C1D"/>
          </a:solidFill>
          <a:ln/>
        </p:spPr>
        <p:txBody>
          <a:bodyPr/>
          <a:lstStyle/>
          <a:p>
            <a:endParaRPr lang="en-IN" dirty="0"/>
          </a:p>
        </p:txBody>
      </p:sp>
      <p:sp>
        <p:nvSpPr>
          <p:cNvPr id="4" name="Text 1"/>
          <p:cNvSpPr/>
          <p:nvPr/>
        </p:nvSpPr>
        <p:spPr>
          <a:xfrm>
            <a:off x="304800" y="502447"/>
            <a:ext cx="5128035" cy="1053637"/>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Problem Statement</a:t>
            </a:r>
            <a:endParaRPr lang="en-US" sz="4374" dirty="0"/>
          </a:p>
        </p:txBody>
      </p:sp>
      <p:sp>
        <p:nvSpPr>
          <p:cNvPr id="6" name="Text 3"/>
          <p:cNvSpPr/>
          <p:nvPr/>
        </p:nvSpPr>
        <p:spPr>
          <a:xfrm>
            <a:off x="2230398" y="3294459"/>
            <a:ext cx="115014" cy="416481"/>
          </a:xfrm>
          <a:prstGeom prst="rect">
            <a:avLst/>
          </a:prstGeom>
          <a:noFill/>
          <a:ln/>
        </p:spPr>
        <p:txBody>
          <a:bodyPr wrap="none" rtlCol="0" anchor="t"/>
          <a:lstStyle/>
          <a:p>
            <a:pPr marL="0" indent="0" algn="ctr">
              <a:lnSpc>
                <a:spcPts val="3281"/>
              </a:lnSpc>
              <a:buNone/>
            </a:pPr>
            <a:endParaRPr lang="en-US" sz="2624" dirty="0"/>
          </a:p>
        </p:txBody>
      </p:sp>
      <p:sp>
        <p:nvSpPr>
          <p:cNvPr id="7" name="Text 4"/>
          <p:cNvSpPr/>
          <p:nvPr/>
        </p:nvSpPr>
        <p:spPr>
          <a:xfrm>
            <a:off x="2760107" y="3329107"/>
            <a:ext cx="2647950" cy="694373"/>
          </a:xfrm>
          <a:prstGeom prst="rect">
            <a:avLst/>
          </a:prstGeom>
          <a:noFill/>
          <a:ln/>
        </p:spPr>
        <p:txBody>
          <a:bodyPr wrap="square" rtlCol="0" anchor="t"/>
          <a:lstStyle/>
          <a:p>
            <a:pPr marL="0" indent="0">
              <a:lnSpc>
                <a:spcPts val="2734"/>
              </a:lnSpc>
              <a:buNone/>
            </a:pPr>
            <a:endParaRPr lang="en-US" sz="2187" dirty="0"/>
          </a:p>
        </p:txBody>
      </p:sp>
      <p:sp>
        <p:nvSpPr>
          <p:cNvPr id="8" name="Text 5"/>
          <p:cNvSpPr/>
          <p:nvPr/>
        </p:nvSpPr>
        <p:spPr>
          <a:xfrm>
            <a:off x="721895" y="1597994"/>
            <a:ext cx="13218421" cy="4691125"/>
          </a:xfrm>
          <a:prstGeom prst="rect">
            <a:avLst/>
          </a:prstGeom>
          <a:noFill/>
          <a:ln/>
        </p:spPr>
        <p:txBody>
          <a:bodyPr wrap="square" rtlCol="0" anchor="t"/>
          <a:lstStyle/>
          <a:p>
            <a:pPr marL="360045" marR="381000" algn="just" rtl="0">
              <a:spcBef>
                <a:spcPts val="0"/>
              </a:spcBef>
              <a:spcAft>
                <a:spcPts val="0"/>
              </a:spcAft>
            </a:pPr>
            <a:r>
              <a:rPr lang="en-US" sz="2400" b="0" i="0" u="none" strike="noStrike" dirty="0">
                <a:solidFill>
                  <a:schemeClr val="bg1"/>
                </a:solidFill>
                <a:effectLst/>
                <a:latin typeface="Times New Roman" panose="02020603050405020304" pitchFamily="18" charset="0"/>
              </a:rPr>
              <a:t>The persistent threat of alcohol-impaired driving poses a formidable challenge to road safety efforts worldwide. Despite widespread awareness of the dangers and legislative measures to deter drunk driving, the problem persists, resulting in countless tragedies each year. Traditional methods of enforcement and education have had limited success in curbing this behavior, underscoring the need for innovative solutions that address the root cause of the issue.</a:t>
            </a:r>
            <a:endParaRPr lang="en-US" sz="2000" b="0" dirty="0">
              <a:solidFill>
                <a:schemeClr val="bg1"/>
              </a:solidFill>
              <a:effectLst/>
            </a:endParaRPr>
          </a:p>
          <a:p>
            <a:pPr marL="360045" marR="381000" algn="just" rtl="0">
              <a:spcBef>
                <a:spcPts val="0"/>
              </a:spcBef>
              <a:spcAft>
                <a:spcPts val="0"/>
              </a:spcAft>
            </a:pPr>
            <a:br>
              <a:rPr lang="en-US" sz="2000" b="0" dirty="0">
                <a:solidFill>
                  <a:schemeClr val="bg1"/>
                </a:solidFill>
                <a:effectLst/>
              </a:rPr>
            </a:br>
            <a:r>
              <a:rPr lang="en-US" sz="2400" b="0" i="0" u="none" strike="noStrike" dirty="0">
                <a:solidFill>
                  <a:schemeClr val="bg1"/>
                </a:solidFill>
                <a:effectLst/>
                <a:latin typeface="Times New Roman" panose="02020603050405020304" pitchFamily="18" charset="0"/>
              </a:rPr>
              <a:t>The proposed automated vehicle alcohol detection system aims to fill this gap by leveraging IoT sensors to detect alcohol presence and initiate preventive measures to stop the vehicle. However, several challenges must be addressed to ensure the effectiveness, reliability, and ethical implications of such a system. These include technological limitations, regulatory considerations, privacy concerns, and public acceptance. This paper seeks to explore these challenges in-depth and propose strategies for overcoming them to advance the goal of reducing alcohol-related accidents and saving lives on the road.</a:t>
            </a:r>
            <a:endParaRPr lang="en-US" sz="2000" b="0" dirty="0">
              <a:solidFill>
                <a:schemeClr val="bg1"/>
              </a:solidFill>
              <a:effectLst/>
            </a:endParaRPr>
          </a:p>
          <a:p>
            <a:br>
              <a:rPr lang="en-US" sz="2000" dirty="0">
                <a:solidFill>
                  <a:schemeClr val="bg1"/>
                </a:solidFill>
              </a:rPr>
            </a:br>
            <a:endParaRPr lang="en-US" sz="2400" dirty="0">
              <a:solidFill>
                <a:schemeClr val="bg1"/>
              </a:solidFill>
            </a:endParaRPr>
          </a:p>
        </p:txBody>
      </p:sp>
      <p:sp>
        <p:nvSpPr>
          <p:cNvPr id="10" name="Text 7"/>
          <p:cNvSpPr/>
          <p:nvPr/>
        </p:nvSpPr>
        <p:spPr>
          <a:xfrm>
            <a:off x="5777984" y="3294459"/>
            <a:ext cx="204311" cy="416481"/>
          </a:xfrm>
          <a:prstGeom prst="rect">
            <a:avLst/>
          </a:prstGeom>
          <a:noFill/>
          <a:ln/>
        </p:spPr>
        <p:txBody>
          <a:bodyPr wrap="none" rtlCol="0" anchor="t"/>
          <a:lstStyle/>
          <a:p>
            <a:pPr marL="0" indent="0" algn="ctr">
              <a:lnSpc>
                <a:spcPts val="3281"/>
              </a:lnSpc>
              <a:buNone/>
            </a:pPr>
            <a:endParaRPr lang="en-US" sz="2624" dirty="0"/>
          </a:p>
        </p:txBody>
      </p:sp>
      <p:sp>
        <p:nvSpPr>
          <p:cNvPr id="12" name="Text 9"/>
          <p:cNvSpPr/>
          <p:nvPr/>
        </p:nvSpPr>
        <p:spPr>
          <a:xfrm>
            <a:off x="6352342" y="3809524"/>
            <a:ext cx="2647950" cy="1421606"/>
          </a:xfrm>
          <a:prstGeom prst="rect">
            <a:avLst/>
          </a:prstGeom>
          <a:noFill/>
          <a:ln/>
        </p:spPr>
        <p:txBody>
          <a:bodyPr wrap="square" rtlCol="0" anchor="t"/>
          <a:lstStyle/>
          <a:p>
            <a:pPr marL="0" indent="0">
              <a:lnSpc>
                <a:spcPts val="2799"/>
              </a:lnSpc>
              <a:buNone/>
            </a:pPr>
            <a:endParaRPr lang="en-US" sz="1750" dirty="0"/>
          </a:p>
        </p:txBody>
      </p:sp>
      <p:sp>
        <p:nvSpPr>
          <p:cNvPr id="14" name="Text 11"/>
          <p:cNvSpPr/>
          <p:nvPr/>
        </p:nvSpPr>
        <p:spPr>
          <a:xfrm>
            <a:off x="9369028" y="3294459"/>
            <a:ext cx="206693" cy="416481"/>
          </a:xfrm>
          <a:prstGeom prst="rect">
            <a:avLst/>
          </a:prstGeom>
          <a:noFill/>
          <a:ln/>
        </p:spPr>
        <p:txBody>
          <a:bodyPr wrap="none" rtlCol="0" anchor="t"/>
          <a:lstStyle/>
          <a:p>
            <a:pPr marL="0" indent="0" algn="ctr">
              <a:lnSpc>
                <a:spcPts val="3281"/>
              </a:lnSpc>
              <a:buNone/>
            </a:pPr>
            <a:endParaRPr lang="en-US" sz="2624" dirty="0"/>
          </a:p>
        </p:txBody>
      </p:sp>
      <p:sp>
        <p:nvSpPr>
          <p:cNvPr id="16" name="Text 13"/>
          <p:cNvSpPr/>
          <p:nvPr/>
        </p:nvSpPr>
        <p:spPr>
          <a:xfrm>
            <a:off x="9944576" y="4156710"/>
            <a:ext cx="2647950" cy="2132409"/>
          </a:xfrm>
          <a:prstGeom prst="rect">
            <a:avLst/>
          </a:prstGeom>
          <a:noFill/>
          <a:ln/>
        </p:spPr>
        <p:txBody>
          <a:bodyPr wrap="square" rtlCol="0" anchor="t"/>
          <a:lstStyle/>
          <a:p>
            <a:pPr marL="0" indent="0">
              <a:lnSpc>
                <a:spcPts val="2799"/>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7620" y="0"/>
            <a:ext cx="14630400" cy="8229600"/>
          </a:xfrm>
          <a:prstGeom prst="rect">
            <a:avLst/>
          </a:prstGeom>
          <a:solidFill>
            <a:srgbClr val="1B1C1D"/>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9705474" y="0"/>
            <a:ext cx="4932546" cy="8229600"/>
          </a:xfrm>
          <a:prstGeom prst="rect">
            <a:avLst/>
          </a:prstGeom>
        </p:spPr>
      </p:pic>
      <p:sp>
        <p:nvSpPr>
          <p:cNvPr id="5" name="Text 1"/>
          <p:cNvSpPr/>
          <p:nvPr/>
        </p:nvSpPr>
        <p:spPr>
          <a:xfrm>
            <a:off x="256675" y="128337"/>
            <a:ext cx="2181725" cy="770021"/>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Abstract</a:t>
            </a:r>
            <a:endParaRPr lang="en-US" sz="4374" dirty="0"/>
          </a:p>
        </p:txBody>
      </p:sp>
      <p:sp>
        <p:nvSpPr>
          <p:cNvPr id="6" name="Text 2"/>
          <p:cNvSpPr/>
          <p:nvPr/>
        </p:nvSpPr>
        <p:spPr>
          <a:xfrm>
            <a:off x="256674" y="898358"/>
            <a:ext cx="9256293" cy="7090610"/>
          </a:xfrm>
          <a:prstGeom prst="rect">
            <a:avLst/>
          </a:prstGeom>
          <a:noFill/>
          <a:ln/>
        </p:spPr>
        <p:txBody>
          <a:bodyPr wrap="square" rtlCol="0" anchor="t"/>
          <a:lstStyle/>
          <a:p>
            <a:pPr marL="0" indent="0" algn="just">
              <a:lnSpc>
                <a:spcPts val="2799"/>
              </a:lnSpc>
              <a:buNone/>
            </a:pPr>
            <a:r>
              <a:rPr lang="en-US" dirty="0">
                <a:solidFill>
                  <a:schemeClr val="bg1"/>
                </a:solidFill>
              </a:rPr>
              <a:t>This project stands as a beacon of innovation in the realm of road safety, offering a comprehensive solution to the persistent threat of drunk driving. Leveraging the precision of an MQ3 sensor, the system efficiently identifies the presence of alcohol in its surroundings. This sensor's output, calibrated to alcohol concentration, is swiftly processed by an Arduino microcontroller. Upon surpassing a predetermined threshold, the Arduino triggers the engine lock mechanism, effectively immobilizing the vehicle and thwarting any attempt at operation. In tandem with this crucial functionality, a red LED indicator is activated to warn nearby vehicles when the distance becomes perilously close, ensuring heightened situational awareness. This holistic approach aims to significantly reduce the incidence of accidents caused by alcohol-impaired drivers, thereby safeguarding lives and preserving the integrity of our roadways.</a:t>
            </a:r>
            <a:r>
              <a:rPr lang="en-US" sz="1600" dirty="0"/>
              <a:t> </a:t>
            </a:r>
            <a:r>
              <a:rPr lang="en-US" dirty="0">
                <a:solidFill>
                  <a:schemeClr val="bg1"/>
                </a:solidFill>
              </a:rPr>
              <a:t>The algorithm involves signal processing, calibration, and setting thresholds to trigger alerts when alcohol levels exceed predefined limits. Data logging and user interfaces enhance user interaction and facilitate data analysis. Integration with IoT platforms enables remote monitoring and control. Rigorous testing ensures the system's reliability and accuracy under various conditions. Overall, the alcohol detection system provides an effective solution for mitigating alcohol-related risks, promoting safety, and safeguarding individuals and communities. Its versatility and scalability make it suitable for diverse applications, contributing to a proactive approach in ensuring safety in different environments.</a:t>
            </a:r>
            <a:endParaRPr lang="en-US" sz="175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6905" y="109656"/>
            <a:ext cx="14630400" cy="8229600"/>
          </a:xfrm>
          <a:prstGeom prst="rect">
            <a:avLst/>
          </a:prstGeom>
          <a:solidFill>
            <a:srgbClr val="1B1C1D"/>
          </a:solidFill>
          <a:ln/>
        </p:spPr>
      </p:sp>
      <p:sp>
        <p:nvSpPr>
          <p:cNvPr id="4" name="Text 1"/>
          <p:cNvSpPr/>
          <p:nvPr/>
        </p:nvSpPr>
        <p:spPr>
          <a:xfrm>
            <a:off x="641685" y="427437"/>
            <a:ext cx="4552656" cy="968226"/>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 System ARCHITECTURE</a:t>
            </a:r>
            <a:endParaRPr lang="en-US" sz="4374" dirty="0"/>
          </a:p>
        </p:txBody>
      </p:sp>
      <p:sp>
        <p:nvSpPr>
          <p:cNvPr id="5" name="Text 2"/>
          <p:cNvSpPr/>
          <p:nvPr/>
        </p:nvSpPr>
        <p:spPr>
          <a:xfrm>
            <a:off x="2037993" y="3115270"/>
            <a:ext cx="2991207" cy="347186"/>
          </a:xfrm>
          <a:prstGeom prst="rect">
            <a:avLst/>
          </a:prstGeom>
          <a:noFill/>
          <a:ln/>
        </p:spPr>
        <p:txBody>
          <a:bodyPr wrap="none" rtlCol="0" anchor="t"/>
          <a:lstStyle/>
          <a:p>
            <a:pPr marL="0" indent="0">
              <a:lnSpc>
                <a:spcPts val="2734"/>
              </a:lnSpc>
              <a:buNone/>
            </a:pPr>
            <a:endParaRPr lang="en-US" sz="2187" dirty="0"/>
          </a:p>
        </p:txBody>
      </p:sp>
      <p:sp>
        <p:nvSpPr>
          <p:cNvPr id="6" name="Text 3"/>
          <p:cNvSpPr/>
          <p:nvPr/>
        </p:nvSpPr>
        <p:spPr>
          <a:xfrm>
            <a:off x="513348" y="1713444"/>
            <a:ext cx="13475368" cy="5874471"/>
          </a:xfrm>
          <a:prstGeom prst="rect">
            <a:avLst/>
          </a:prstGeom>
          <a:noFill/>
          <a:ln/>
        </p:spPr>
        <p:txBody>
          <a:bodyPr wrap="square" rtlCol="0" anchor="t"/>
          <a:lstStyle/>
          <a:p>
            <a:pPr marL="0" indent="0">
              <a:lnSpc>
                <a:spcPts val="2799"/>
              </a:lnSpc>
              <a:buNone/>
            </a:pPr>
            <a:endParaRPr lang="en-US" sz="1750" dirty="0"/>
          </a:p>
        </p:txBody>
      </p:sp>
      <p:sp>
        <p:nvSpPr>
          <p:cNvPr id="7" name="Text 4"/>
          <p:cNvSpPr/>
          <p:nvPr/>
        </p:nvSpPr>
        <p:spPr>
          <a:xfrm>
            <a:off x="5743932" y="3115270"/>
            <a:ext cx="3156347" cy="694373"/>
          </a:xfrm>
          <a:prstGeom prst="rect">
            <a:avLst/>
          </a:prstGeom>
          <a:noFill/>
          <a:ln/>
        </p:spPr>
        <p:txBody>
          <a:bodyPr wrap="square" rtlCol="0" anchor="t"/>
          <a:lstStyle/>
          <a:p>
            <a:pPr marL="0" indent="0">
              <a:lnSpc>
                <a:spcPts val="2734"/>
              </a:lnSpc>
              <a:buNone/>
            </a:pPr>
            <a:endParaRPr lang="en-US" sz="2187" dirty="0"/>
          </a:p>
        </p:txBody>
      </p:sp>
      <p:sp>
        <p:nvSpPr>
          <p:cNvPr id="8" name="Text 5"/>
          <p:cNvSpPr/>
          <p:nvPr/>
        </p:nvSpPr>
        <p:spPr>
          <a:xfrm>
            <a:off x="5743932" y="4031813"/>
            <a:ext cx="3156347" cy="2132409"/>
          </a:xfrm>
          <a:prstGeom prst="rect">
            <a:avLst/>
          </a:prstGeom>
          <a:noFill/>
          <a:ln/>
        </p:spPr>
        <p:txBody>
          <a:bodyPr wrap="square" rtlCol="0" anchor="t"/>
          <a:lstStyle/>
          <a:p>
            <a:pPr marL="0" indent="0">
              <a:lnSpc>
                <a:spcPts val="2799"/>
              </a:lnSpc>
              <a:buNone/>
            </a:pPr>
            <a:endParaRPr lang="en-US" sz="1750" dirty="0"/>
          </a:p>
        </p:txBody>
      </p:sp>
      <p:sp>
        <p:nvSpPr>
          <p:cNvPr id="9" name="Text 6"/>
          <p:cNvSpPr/>
          <p:nvPr/>
        </p:nvSpPr>
        <p:spPr>
          <a:xfrm>
            <a:off x="9449872" y="3115270"/>
            <a:ext cx="2777490"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9449872" y="3684627"/>
            <a:ext cx="3156347" cy="1777008"/>
          </a:xfrm>
          <a:prstGeom prst="rect">
            <a:avLst/>
          </a:prstGeom>
          <a:noFill/>
          <a:ln/>
        </p:spPr>
        <p:txBody>
          <a:bodyPr wrap="square" rtlCol="0" anchor="t"/>
          <a:lstStyle/>
          <a:p>
            <a:pPr marL="0" indent="0">
              <a:lnSpc>
                <a:spcPts val="2799"/>
              </a:lnSpc>
              <a:buNone/>
            </a:pPr>
            <a:endParaRPr lang="en-US" sz="1750" dirty="0"/>
          </a:p>
        </p:txBody>
      </p:sp>
      <p:pic>
        <p:nvPicPr>
          <p:cNvPr id="1026" name="Picture 2">
            <a:extLst>
              <a:ext uri="{FF2B5EF4-FFF2-40B4-BE49-F238E27FC236}">
                <a16:creationId xmlns:a16="http://schemas.microsoft.com/office/drawing/2014/main" id="{940AC9FE-F99B-9C5A-31AC-96018E1E74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0463" y="1505319"/>
            <a:ext cx="10891944" cy="56655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925473"/>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Proposed System</a:t>
            </a:r>
            <a:endParaRPr lang="en-US" sz="4374" dirty="0"/>
          </a:p>
        </p:txBody>
      </p:sp>
      <p:sp>
        <p:nvSpPr>
          <p:cNvPr id="6" name="Shape 2"/>
          <p:cNvSpPr/>
          <p:nvPr/>
        </p:nvSpPr>
        <p:spPr>
          <a:xfrm>
            <a:off x="4810244" y="1953101"/>
            <a:ext cx="27742" cy="5351026"/>
          </a:xfrm>
          <a:prstGeom prst="rect">
            <a:avLst/>
          </a:prstGeom>
          <a:solidFill>
            <a:srgbClr val="D2AC47"/>
          </a:solidFill>
          <a:ln/>
        </p:spPr>
      </p:sp>
      <p:sp>
        <p:nvSpPr>
          <p:cNvPr id="7" name="Shape 3"/>
          <p:cNvSpPr/>
          <p:nvPr/>
        </p:nvSpPr>
        <p:spPr>
          <a:xfrm>
            <a:off x="5074027" y="2362736"/>
            <a:ext cx="777597" cy="27742"/>
          </a:xfrm>
          <a:prstGeom prst="rect">
            <a:avLst/>
          </a:prstGeom>
          <a:solidFill>
            <a:srgbClr val="D2AC47"/>
          </a:solidFill>
          <a:ln/>
        </p:spPr>
      </p:sp>
      <p:sp>
        <p:nvSpPr>
          <p:cNvPr id="8" name="Shape 4"/>
          <p:cNvSpPr/>
          <p:nvPr/>
        </p:nvSpPr>
        <p:spPr>
          <a:xfrm>
            <a:off x="4574084" y="2126694"/>
            <a:ext cx="499943" cy="499943"/>
          </a:xfrm>
          <a:prstGeom prst="roundRect">
            <a:avLst>
              <a:gd name="adj" fmla="val 13333"/>
            </a:avLst>
          </a:prstGeom>
          <a:solidFill>
            <a:srgbClr val="2D3033"/>
          </a:solidFill>
          <a:ln/>
        </p:spPr>
      </p:sp>
      <p:sp>
        <p:nvSpPr>
          <p:cNvPr id="9" name="Text 5"/>
          <p:cNvSpPr/>
          <p:nvPr/>
        </p:nvSpPr>
        <p:spPr>
          <a:xfrm>
            <a:off x="4766489" y="2168366"/>
            <a:ext cx="115014"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10" name="Text 6"/>
          <p:cNvSpPr/>
          <p:nvPr/>
        </p:nvSpPr>
        <p:spPr>
          <a:xfrm>
            <a:off x="6046113" y="2175272"/>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Alcohol Sensor</a:t>
            </a:r>
            <a:endParaRPr lang="en-US" sz="2187" dirty="0"/>
          </a:p>
        </p:txBody>
      </p:sp>
      <p:sp>
        <p:nvSpPr>
          <p:cNvPr id="11" name="Text 7"/>
          <p:cNvSpPr/>
          <p:nvPr/>
        </p:nvSpPr>
        <p:spPr>
          <a:xfrm>
            <a:off x="6046113" y="2655689"/>
            <a:ext cx="7751088" cy="710803"/>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The smart bike lock system incorporates an alcohol sensor that can detect the presence of alcohol on the rider's breath.</a:t>
            </a:r>
            <a:endParaRPr lang="en-US" sz="1750" dirty="0"/>
          </a:p>
        </p:txBody>
      </p:sp>
      <p:sp>
        <p:nvSpPr>
          <p:cNvPr id="12" name="Shape 8"/>
          <p:cNvSpPr/>
          <p:nvPr/>
        </p:nvSpPr>
        <p:spPr>
          <a:xfrm>
            <a:off x="5074027" y="4220468"/>
            <a:ext cx="777597" cy="27742"/>
          </a:xfrm>
          <a:prstGeom prst="rect">
            <a:avLst/>
          </a:prstGeom>
          <a:solidFill>
            <a:srgbClr val="D2AC47"/>
          </a:solidFill>
          <a:ln/>
        </p:spPr>
      </p:sp>
      <p:sp>
        <p:nvSpPr>
          <p:cNvPr id="13" name="Shape 9"/>
          <p:cNvSpPr/>
          <p:nvPr/>
        </p:nvSpPr>
        <p:spPr>
          <a:xfrm>
            <a:off x="4574084" y="3984427"/>
            <a:ext cx="499943" cy="499943"/>
          </a:xfrm>
          <a:prstGeom prst="roundRect">
            <a:avLst>
              <a:gd name="adj" fmla="val 13333"/>
            </a:avLst>
          </a:prstGeom>
          <a:solidFill>
            <a:srgbClr val="2D3033"/>
          </a:solidFill>
          <a:ln/>
        </p:spPr>
      </p:sp>
      <p:sp>
        <p:nvSpPr>
          <p:cNvPr id="14" name="Text 10"/>
          <p:cNvSpPr/>
          <p:nvPr/>
        </p:nvSpPr>
        <p:spPr>
          <a:xfrm>
            <a:off x="4721840" y="4026098"/>
            <a:ext cx="204311"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5" name="Text 11"/>
          <p:cNvSpPr/>
          <p:nvPr/>
        </p:nvSpPr>
        <p:spPr>
          <a:xfrm>
            <a:off x="6046113" y="4033004"/>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Lock Activation</a:t>
            </a:r>
            <a:endParaRPr lang="en-US" sz="2187" dirty="0"/>
          </a:p>
        </p:txBody>
      </p:sp>
      <p:sp>
        <p:nvSpPr>
          <p:cNvPr id="16" name="Text 12"/>
          <p:cNvSpPr/>
          <p:nvPr/>
        </p:nvSpPr>
        <p:spPr>
          <a:xfrm>
            <a:off x="6046113" y="4513421"/>
            <a:ext cx="7751088" cy="710803"/>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If alcohol is detected, the system automatically locks the bike, preventing it from being ridden by the impaired individual.</a:t>
            </a:r>
            <a:endParaRPr lang="en-US" sz="1750" dirty="0"/>
          </a:p>
        </p:txBody>
      </p:sp>
      <p:sp>
        <p:nvSpPr>
          <p:cNvPr id="17" name="Shape 13"/>
          <p:cNvSpPr/>
          <p:nvPr/>
        </p:nvSpPr>
        <p:spPr>
          <a:xfrm>
            <a:off x="5074027" y="6078200"/>
            <a:ext cx="777597" cy="27742"/>
          </a:xfrm>
          <a:prstGeom prst="rect">
            <a:avLst/>
          </a:prstGeom>
          <a:solidFill>
            <a:srgbClr val="D2AC47"/>
          </a:solidFill>
          <a:ln/>
        </p:spPr>
      </p:sp>
      <p:sp>
        <p:nvSpPr>
          <p:cNvPr id="18" name="Shape 14"/>
          <p:cNvSpPr/>
          <p:nvPr/>
        </p:nvSpPr>
        <p:spPr>
          <a:xfrm>
            <a:off x="4574084" y="5842159"/>
            <a:ext cx="499943" cy="499943"/>
          </a:xfrm>
          <a:prstGeom prst="roundRect">
            <a:avLst>
              <a:gd name="adj" fmla="val 13333"/>
            </a:avLst>
          </a:prstGeom>
          <a:solidFill>
            <a:srgbClr val="2D3033"/>
          </a:solidFill>
          <a:ln/>
        </p:spPr>
      </p:sp>
      <p:sp>
        <p:nvSpPr>
          <p:cNvPr id="19" name="Text 15"/>
          <p:cNvSpPr/>
          <p:nvPr/>
        </p:nvSpPr>
        <p:spPr>
          <a:xfrm>
            <a:off x="4720650" y="5883831"/>
            <a:ext cx="206693"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3</a:t>
            </a:r>
            <a:endParaRPr lang="en-US" sz="2624" dirty="0"/>
          </a:p>
        </p:txBody>
      </p:sp>
      <p:sp>
        <p:nvSpPr>
          <p:cNvPr id="20" name="Text 16"/>
          <p:cNvSpPr/>
          <p:nvPr/>
        </p:nvSpPr>
        <p:spPr>
          <a:xfrm>
            <a:off x="6046113" y="5890736"/>
            <a:ext cx="3202781"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Unlocking with Sobriety</a:t>
            </a:r>
            <a:endParaRPr lang="en-US" sz="2187" dirty="0"/>
          </a:p>
        </p:txBody>
      </p:sp>
      <p:sp>
        <p:nvSpPr>
          <p:cNvPr id="21" name="Text 17"/>
          <p:cNvSpPr/>
          <p:nvPr/>
        </p:nvSpPr>
        <p:spPr>
          <a:xfrm>
            <a:off x="6046113" y="6371153"/>
            <a:ext cx="7751088" cy="710803"/>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The bike can only be unlocked once the rider's sobriety is confirmed, ensuring the safety of the rider and others on the road.</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07244" y="20263"/>
            <a:ext cx="14630400" cy="8229600"/>
          </a:xfrm>
          <a:prstGeom prst="rect">
            <a:avLst/>
          </a:prstGeom>
          <a:solidFill>
            <a:srgbClr val="1B1C1D"/>
          </a:solidFill>
          <a:ln/>
        </p:spPr>
      </p:sp>
      <p:sp>
        <p:nvSpPr>
          <p:cNvPr id="4" name="Text 1"/>
          <p:cNvSpPr/>
          <p:nvPr/>
        </p:nvSpPr>
        <p:spPr>
          <a:xfrm>
            <a:off x="482234" y="568348"/>
            <a:ext cx="13992796" cy="6833937"/>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rPr>
              <a:t>OUTPUT:</a:t>
            </a:r>
          </a:p>
          <a:p>
            <a:pPr algn="just" rtl="0">
              <a:spcBef>
                <a:spcPts val="0"/>
              </a:spcBef>
              <a:spcAft>
                <a:spcPts val="0"/>
              </a:spcAft>
            </a:pPr>
            <a:br>
              <a:rPr lang="en-US" sz="4400" b="0" dirty="0">
                <a:effectLst/>
              </a:rPr>
            </a:br>
            <a:endParaRPr lang="en-US" sz="4400" b="0" dirty="0">
              <a:effectLst/>
            </a:endParaRPr>
          </a:p>
          <a:p>
            <a:br>
              <a:rPr lang="en-US" sz="4400" dirty="0"/>
            </a:br>
            <a:endParaRPr lang="en-US" sz="4374" dirty="0">
              <a:solidFill>
                <a:srgbClr val="AE8625"/>
              </a:solidFill>
              <a:latin typeface="Prata" pitchFamily="34" charset="0"/>
              <a:ea typeface="Prata" pitchFamily="34" charset="-122"/>
            </a:endParaRPr>
          </a:p>
          <a:p>
            <a:pPr marL="0" indent="0">
              <a:lnSpc>
                <a:spcPts val="5468"/>
              </a:lnSpc>
              <a:buNone/>
            </a:pPr>
            <a:endParaRPr lang="en-US" sz="4374" dirty="0"/>
          </a:p>
        </p:txBody>
      </p:sp>
      <p:sp>
        <p:nvSpPr>
          <p:cNvPr id="6" name="Text 3"/>
          <p:cNvSpPr/>
          <p:nvPr/>
        </p:nvSpPr>
        <p:spPr>
          <a:xfrm>
            <a:off x="2260163" y="2981920"/>
            <a:ext cx="2777490" cy="347186"/>
          </a:xfrm>
          <a:prstGeom prst="rect">
            <a:avLst/>
          </a:prstGeom>
          <a:noFill/>
          <a:ln/>
        </p:spPr>
        <p:txBody>
          <a:bodyPr wrap="none" rtlCol="0" anchor="t"/>
          <a:lstStyle/>
          <a:p>
            <a:pPr marL="0" indent="0">
              <a:lnSpc>
                <a:spcPts val="2734"/>
              </a:lnSpc>
              <a:buNone/>
            </a:pPr>
            <a:endParaRPr lang="en-US" sz="2187" dirty="0"/>
          </a:p>
        </p:txBody>
      </p:sp>
      <p:sp>
        <p:nvSpPr>
          <p:cNvPr id="7" name="Text 4"/>
          <p:cNvSpPr/>
          <p:nvPr/>
        </p:nvSpPr>
        <p:spPr>
          <a:xfrm>
            <a:off x="2260163" y="3462338"/>
            <a:ext cx="4721781" cy="710803"/>
          </a:xfrm>
          <a:prstGeom prst="rect">
            <a:avLst/>
          </a:prstGeom>
          <a:noFill/>
          <a:ln/>
        </p:spPr>
        <p:txBody>
          <a:bodyPr wrap="square" rtlCol="0" anchor="t"/>
          <a:lstStyle/>
          <a:p>
            <a:pPr marL="0" indent="0">
              <a:lnSpc>
                <a:spcPts val="2799"/>
              </a:lnSpc>
              <a:buNone/>
            </a:pPr>
            <a:endParaRPr lang="en-US" sz="1750" dirty="0"/>
          </a:p>
        </p:txBody>
      </p:sp>
      <p:sp>
        <p:nvSpPr>
          <p:cNvPr id="9" name="Text 6"/>
          <p:cNvSpPr/>
          <p:nvPr/>
        </p:nvSpPr>
        <p:spPr>
          <a:xfrm>
            <a:off x="7648456" y="2981920"/>
            <a:ext cx="2777490" cy="347186"/>
          </a:xfrm>
          <a:prstGeom prst="rect">
            <a:avLst/>
          </a:prstGeom>
          <a:noFill/>
          <a:ln/>
        </p:spPr>
        <p:txBody>
          <a:bodyPr wrap="none" rtlCol="0" anchor="t"/>
          <a:lstStyle/>
          <a:p>
            <a:pPr marL="0" indent="0">
              <a:lnSpc>
                <a:spcPts val="2734"/>
              </a:lnSpc>
              <a:buNone/>
            </a:pPr>
            <a:endParaRPr lang="en-US" sz="2187" dirty="0"/>
          </a:p>
        </p:txBody>
      </p:sp>
      <p:sp>
        <p:nvSpPr>
          <p:cNvPr id="10" name="Text 7"/>
          <p:cNvSpPr/>
          <p:nvPr/>
        </p:nvSpPr>
        <p:spPr>
          <a:xfrm>
            <a:off x="8287226" y="4840636"/>
            <a:ext cx="4721781" cy="710803"/>
          </a:xfrm>
          <a:prstGeom prst="rect">
            <a:avLst/>
          </a:prstGeom>
          <a:noFill/>
          <a:ln/>
        </p:spPr>
        <p:txBody>
          <a:bodyPr wrap="square" rtlCol="0" anchor="t"/>
          <a:lstStyle/>
          <a:p>
            <a:pPr marL="0" indent="0">
              <a:lnSpc>
                <a:spcPts val="2799"/>
              </a:lnSpc>
              <a:buNone/>
            </a:pPr>
            <a:endParaRPr lang="en-US" sz="1750" dirty="0"/>
          </a:p>
        </p:txBody>
      </p:sp>
      <p:sp>
        <p:nvSpPr>
          <p:cNvPr id="12" name="Text 9"/>
          <p:cNvSpPr/>
          <p:nvPr/>
        </p:nvSpPr>
        <p:spPr>
          <a:xfrm>
            <a:off x="2260163" y="4839653"/>
            <a:ext cx="2777490" cy="347186"/>
          </a:xfrm>
          <a:prstGeom prst="rect">
            <a:avLst/>
          </a:prstGeom>
          <a:noFill/>
          <a:ln/>
        </p:spPr>
        <p:txBody>
          <a:bodyPr wrap="none" rtlCol="0" anchor="t"/>
          <a:lstStyle/>
          <a:p>
            <a:pPr marL="0" indent="0">
              <a:lnSpc>
                <a:spcPts val="2734"/>
              </a:lnSpc>
              <a:buNone/>
            </a:pPr>
            <a:endParaRPr lang="en-US" sz="2187" dirty="0"/>
          </a:p>
        </p:txBody>
      </p:sp>
      <p:sp>
        <p:nvSpPr>
          <p:cNvPr id="13" name="Text 10"/>
          <p:cNvSpPr/>
          <p:nvPr/>
        </p:nvSpPr>
        <p:spPr>
          <a:xfrm>
            <a:off x="2260163" y="5320070"/>
            <a:ext cx="4721781" cy="1066205"/>
          </a:xfrm>
          <a:prstGeom prst="rect">
            <a:avLst/>
          </a:prstGeom>
          <a:noFill/>
          <a:ln/>
        </p:spPr>
        <p:txBody>
          <a:bodyPr wrap="square" rtlCol="0" anchor="t"/>
          <a:lstStyle/>
          <a:p>
            <a:pPr marL="0" indent="0">
              <a:lnSpc>
                <a:spcPts val="2799"/>
              </a:lnSpc>
              <a:buNone/>
            </a:pPr>
            <a:endParaRPr lang="en-US" sz="1750" dirty="0"/>
          </a:p>
        </p:txBody>
      </p:sp>
      <p:sp>
        <p:nvSpPr>
          <p:cNvPr id="15" name="Text 12"/>
          <p:cNvSpPr/>
          <p:nvPr/>
        </p:nvSpPr>
        <p:spPr>
          <a:xfrm>
            <a:off x="7648456" y="4839653"/>
            <a:ext cx="2777490" cy="347186"/>
          </a:xfrm>
          <a:prstGeom prst="rect">
            <a:avLst/>
          </a:prstGeom>
          <a:noFill/>
          <a:ln/>
        </p:spPr>
        <p:txBody>
          <a:bodyPr wrap="none" rtlCol="0" anchor="t"/>
          <a:lstStyle/>
          <a:p>
            <a:pPr marL="0" indent="0">
              <a:lnSpc>
                <a:spcPts val="2734"/>
              </a:lnSpc>
              <a:buNone/>
            </a:pPr>
            <a:endParaRPr lang="en-US" sz="2187" dirty="0"/>
          </a:p>
        </p:txBody>
      </p:sp>
      <p:sp>
        <p:nvSpPr>
          <p:cNvPr id="16" name="Text 13"/>
          <p:cNvSpPr/>
          <p:nvPr/>
        </p:nvSpPr>
        <p:spPr>
          <a:xfrm>
            <a:off x="7648456" y="5320070"/>
            <a:ext cx="4721781" cy="1066205"/>
          </a:xfrm>
          <a:prstGeom prst="rect">
            <a:avLst/>
          </a:prstGeom>
          <a:noFill/>
          <a:ln/>
        </p:spPr>
        <p:txBody>
          <a:bodyPr wrap="square" rtlCol="0" anchor="t"/>
          <a:lstStyle/>
          <a:p>
            <a:pPr marL="0" indent="0">
              <a:lnSpc>
                <a:spcPts val="2799"/>
              </a:lnSpc>
              <a:buNone/>
            </a:pPr>
            <a:endParaRPr lang="en-US" sz="1750" dirty="0"/>
          </a:p>
        </p:txBody>
      </p:sp>
      <p:pic>
        <p:nvPicPr>
          <p:cNvPr id="2052" name="Picture 4">
            <a:extLst>
              <a:ext uri="{FF2B5EF4-FFF2-40B4-BE49-F238E27FC236}">
                <a16:creationId xmlns:a16="http://schemas.microsoft.com/office/drawing/2014/main" id="{C8E3D6E3-032C-69CA-1A0D-468B87C838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96717" y="1843325"/>
            <a:ext cx="4860758" cy="511894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56147"/>
            <a:ext cx="14630400" cy="8229600"/>
          </a:xfrm>
          <a:prstGeom prst="rect">
            <a:avLst/>
          </a:prstGeom>
          <a:solidFill>
            <a:srgbClr val="1B1C1D"/>
          </a:solidFill>
          <a:ln/>
        </p:spPr>
      </p:sp>
      <p:sp>
        <p:nvSpPr>
          <p:cNvPr id="4" name="Text 1"/>
          <p:cNvSpPr/>
          <p:nvPr/>
        </p:nvSpPr>
        <p:spPr>
          <a:xfrm>
            <a:off x="834189" y="721896"/>
            <a:ext cx="12079706" cy="7010400"/>
          </a:xfrm>
          <a:prstGeom prst="rect">
            <a:avLst/>
          </a:prstGeom>
          <a:noFill/>
          <a:ln/>
        </p:spPr>
        <p:txBody>
          <a:bodyPr wrap="none" rtlCol="0" anchor="t"/>
          <a:lstStyle/>
          <a:p>
            <a:pPr rtl="0" fontAlgn="base">
              <a:spcBef>
                <a:spcPts val="0"/>
              </a:spcBef>
              <a:spcAft>
                <a:spcPts val="0"/>
              </a:spcAft>
            </a:pPr>
            <a:r>
              <a:rPr lang="en-US" sz="2400" b="1" i="0" u="none" strike="noStrike" dirty="0">
                <a:solidFill>
                  <a:schemeClr val="bg1"/>
                </a:solidFill>
                <a:effectLst/>
                <a:latin typeface="Times New Roman" panose="02020603050405020304" pitchFamily="18" charset="0"/>
              </a:rPr>
              <a:t>REQUIREMENT SPECIFICATION:</a:t>
            </a:r>
          </a:p>
          <a:p>
            <a:pPr marL="450215" rtl="0">
              <a:spcBef>
                <a:spcPts val="0"/>
              </a:spcBef>
              <a:spcAft>
                <a:spcPts val="0"/>
              </a:spcAft>
            </a:pPr>
            <a:br>
              <a:rPr lang="en-US" sz="5400" b="0" dirty="0">
                <a:solidFill>
                  <a:schemeClr val="bg1"/>
                </a:solidFill>
                <a:effectLst/>
              </a:rPr>
            </a:br>
            <a:r>
              <a:rPr lang="en-US" sz="2400" b="1" i="0" u="none" strike="noStrike" dirty="0">
                <a:solidFill>
                  <a:schemeClr val="bg1"/>
                </a:solidFill>
                <a:effectLst/>
                <a:latin typeface="Times New Roman" panose="02020603050405020304" pitchFamily="18" charset="0"/>
              </a:rPr>
              <a:t> HARDWARE SPECIFICATION</a:t>
            </a:r>
            <a:endParaRPr lang="en-US" sz="5400" b="0" dirty="0">
              <a:solidFill>
                <a:schemeClr val="bg1"/>
              </a:solidFill>
              <a:effectLst/>
            </a:endParaRPr>
          </a:p>
          <a:p>
            <a:pPr marL="900430" rtl="0">
              <a:spcBef>
                <a:spcPts val="0"/>
              </a:spcBef>
              <a:spcAft>
                <a:spcPts val="0"/>
              </a:spcAft>
            </a:pPr>
            <a:br>
              <a:rPr lang="en-US" sz="5400" b="0" dirty="0">
                <a:solidFill>
                  <a:schemeClr val="bg1"/>
                </a:solidFill>
                <a:effectLst/>
              </a:rPr>
            </a:br>
            <a:r>
              <a:rPr lang="en-US" sz="2400" b="0" i="0" u="none" strike="noStrike" dirty="0">
                <a:solidFill>
                  <a:schemeClr val="bg1"/>
                </a:solidFill>
                <a:effectLst/>
                <a:latin typeface="Times New Roman" panose="02020603050405020304" pitchFamily="18" charset="0"/>
              </a:rPr>
              <a:t>Arduino UNO</a:t>
            </a:r>
            <a:endParaRPr lang="en-US" sz="5400" b="0" dirty="0">
              <a:solidFill>
                <a:schemeClr val="bg1"/>
              </a:solidFill>
              <a:effectLst/>
            </a:endParaRPr>
          </a:p>
          <a:p>
            <a:pPr marL="900430" rtl="0">
              <a:spcBef>
                <a:spcPts val="0"/>
              </a:spcBef>
              <a:spcAft>
                <a:spcPts val="0"/>
              </a:spcAft>
            </a:pPr>
            <a:r>
              <a:rPr lang="en-US" sz="2400" b="0" i="0" u="none" strike="noStrike" dirty="0">
                <a:solidFill>
                  <a:schemeClr val="bg1"/>
                </a:solidFill>
                <a:effectLst/>
                <a:latin typeface="Times New Roman" panose="02020603050405020304" pitchFamily="18" charset="0"/>
              </a:rPr>
              <a:t>MPQ3 Sensor</a:t>
            </a:r>
            <a:endParaRPr lang="en-US" sz="5400" b="0" dirty="0">
              <a:solidFill>
                <a:schemeClr val="bg1"/>
              </a:solidFill>
              <a:effectLst/>
            </a:endParaRPr>
          </a:p>
          <a:p>
            <a:pPr marL="900430" rtl="0">
              <a:spcBef>
                <a:spcPts val="0"/>
              </a:spcBef>
              <a:spcAft>
                <a:spcPts val="0"/>
              </a:spcAft>
            </a:pPr>
            <a:r>
              <a:rPr lang="en-US" sz="2400" b="0" i="0" u="none" strike="noStrike" dirty="0">
                <a:solidFill>
                  <a:schemeClr val="bg1"/>
                </a:solidFill>
                <a:effectLst/>
                <a:latin typeface="Times New Roman" panose="02020603050405020304" pitchFamily="18" charset="0"/>
              </a:rPr>
              <a:t>Relay</a:t>
            </a:r>
            <a:endParaRPr lang="en-US" sz="5400" b="0" dirty="0">
              <a:solidFill>
                <a:schemeClr val="bg1"/>
              </a:solidFill>
              <a:effectLst/>
            </a:endParaRPr>
          </a:p>
          <a:p>
            <a:pPr marL="900430" rtl="0">
              <a:spcBef>
                <a:spcPts val="0"/>
              </a:spcBef>
              <a:spcAft>
                <a:spcPts val="0"/>
              </a:spcAft>
            </a:pPr>
            <a:r>
              <a:rPr lang="en-US" sz="2400" b="0" i="0" u="none" strike="noStrike" dirty="0">
                <a:solidFill>
                  <a:schemeClr val="bg1"/>
                </a:solidFill>
                <a:effectLst/>
                <a:latin typeface="Times New Roman" panose="02020603050405020304" pitchFamily="18" charset="0"/>
              </a:rPr>
              <a:t>Battery</a:t>
            </a:r>
            <a:endParaRPr lang="en-US" sz="5400" b="0" dirty="0">
              <a:solidFill>
                <a:schemeClr val="bg1"/>
              </a:solidFill>
              <a:effectLst/>
            </a:endParaRPr>
          </a:p>
          <a:p>
            <a:pPr rtl="0">
              <a:spcBef>
                <a:spcPts val="0"/>
              </a:spcBef>
              <a:spcAft>
                <a:spcPts val="0"/>
              </a:spcAft>
            </a:pPr>
            <a:br>
              <a:rPr lang="en-US" sz="5400" b="0" dirty="0">
                <a:solidFill>
                  <a:schemeClr val="bg1"/>
                </a:solidFill>
                <a:effectLst/>
              </a:rPr>
            </a:br>
            <a:r>
              <a:rPr lang="en-US" sz="2400" b="0" i="0" u="none" strike="noStrike" dirty="0">
                <a:solidFill>
                  <a:schemeClr val="bg1"/>
                </a:solidFill>
                <a:effectLst/>
                <a:latin typeface="Times New Roman" panose="02020603050405020304" pitchFamily="18" charset="0"/>
              </a:rPr>
              <a:t>           </a:t>
            </a:r>
            <a:r>
              <a:rPr lang="en-US" sz="2400" b="1" i="0" u="none" strike="noStrike" dirty="0">
                <a:solidFill>
                  <a:schemeClr val="bg1"/>
                </a:solidFill>
                <a:effectLst/>
                <a:latin typeface="Times New Roman" panose="02020603050405020304" pitchFamily="18" charset="0"/>
              </a:rPr>
              <a:t>SOFTWARE SPECIFICATION</a:t>
            </a:r>
            <a:endParaRPr lang="en-US" sz="5400" b="0" dirty="0">
              <a:solidFill>
                <a:schemeClr val="bg1"/>
              </a:solidFill>
              <a:effectLst/>
            </a:endParaRPr>
          </a:p>
          <a:p>
            <a:pPr marL="900430" rtl="0">
              <a:spcBef>
                <a:spcPts val="0"/>
              </a:spcBef>
              <a:spcAft>
                <a:spcPts val="0"/>
              </a:spcAft>
            </a:pPr>
            <a:br>
              <a:rPr lang="en-US" sz="5400" b="0" dirty="0">
                <a:solidFill>
                  <a:schemeClr val="bg1"/>
                </a:solidFill>
                <a:effectLst/>
              </a:rPr>
            </a:br>
            <a:r>
              <a:rPr lang="en-US" sz="2400" b="0" i="0" u="none" strike="noStrike" dirty="0">
                <a:solidFill>
                  <a:schemeClr val="bg1"/>
                </a:solidFill>
                <a:effectLst/>
                <a:latin typeface="Times New Roman" panose="02020603050405020304" pitchFamily="18" charset="0"/>
              </a:rPr>
              <a:t>Arduino IDE</a:t>
            </a:r>
            <a:endParaRPr lang="en-US" sz="5400" b="0" dirty="0">
              <a:solidFill>
                <a:schemeClr val="bg1"/>
              </a:solidFill>
              <a:effectLst/>
            </a:endParaRPr>
          </a:p>
          <a:p>
            <a:pPr marL="900430" rtl="0">
              <a:spcBef>
                <a:spcPts val="0"/>
              </a:spcBef>
              <a:spcAft>
                <a:spcPts val="0"/>
              </a:spcAft>
            </a:pPr>
            <a:r>
              <a:rPr lang="en-US" sz="2400" b="0" i="0" u="none" strike="noStrike" dirty="0">
                <a:solidFill>
                  <a:schemeClr val="bg1"/>
                </a:solidFill>
                <a:effectLst/>
                <a:latin typeface="Times New Roman" panose="02020603050405020304" pitchFamily="18" charset="0"/>
              </a:rPr>
              <a:t>Windows 11</a:t>
            </a:r>
            <a:endParaRPr lang="en-US" sz="5400" b="0" dirty="0">
              <a:solidFill>
                <a:schemeClr val="bg1"/>
              </a:solidFill>
              <a:effectLst/>
            </a:endParaRPr>
          </a:p>
          <a:p>
            <a:br>
              <a:rPr lang="en-US" sz="4400" dirty="0"/>
            </a:br>
            <a:endParaRPr lang="en-US" sz="4374" dirty="0"/>
          </a:p>
        </p:txBody>
      </p:sp>
      <p:sp>
        <p:nvSpPr>
          <p:cNvPr id="6" name="Text 2"/>
          <p:cNvSpPr/>
          <p:nvPr/>
        </p:nvSpPr>
        <p:spPr>
          <a:xfrm>
            <a:off x="2260163" y="4059436"/>
            <a:ext cx="3073718" cy="694373"/>
          </a:xfrm>
          <a:prstGeom prst="rect">
            <a:avLst/>
          </a:prstGeom>
          <a:noFill/>
          <a:ln/>
        </p:spPr>
        <p:txBody>
          <a:bodyPr wrap="square" rtlCol="0" anchor="t"/>
          <a:lstStyle/>
          <a:p>
            <a:pPr marL="0" indent="0" algn="l">
              <a:lnSpc>
                <a:spcPts val="2734"/>
              </a:lnSpc>
              <a:buNone/>
            </a:pPr>
            <a:endParaRPr lang="en-US" sz="2187" dirty="0"/>
          </a:p>
        </p:txBody>
      </p:sp>
      <p:sp>
        <p:nvSpPr>
          <p:cNvPr id="7" name="Text 3"/>
          <p:cNvSpPr/>
          <p:nvPr/>
        </p:nvSpPr>
        <p:spPr>
          <a:xfrm>
            <a:off x="2260163" y="4887039"/>
            <a:ext cx="3073718" cy="1421606"/>
          </a:xfrm>
          <a:prstGeom prst="rect">
            <a:avLst/>
          </a:prstGeom>
          <a:noFill/>
          <a:ln/>
        </p:spPr>
        <p:txBody>
          <a:bodyPr wrap="square" rtlCol="0" anchor="t"/>
          <a:lstStyle/>
          <a:p>
            <a:pPr marL="0" indent="0" algn="l">
              <a:lnSpc>
                <a:spcPts val="2799"/>
              </a:lnSpc>
              <a:buNone/>
            </a:pPr>
            <a:endParaRPr lang="en-US" sz="1750" dirty="0"/>
          </a:p>
        </p:txBody>
      </p:sp>
      <p:sp>
        <p:nvSpPr>
          <p:cNvPr id="9" name="Text 4"/>
          <p:cNvSpPr/>
          <p:nvPr/>
        </p:nvSpPr>
        <p:spPr>
          <a:xfrm>
            <a:off x="5778222" y="4059436"/>
            <a:ext cx="2777490" cy="347186"/>
          </a:xfrm>
          <a:prstGeom prst="rect">
            <a:avLst/>
          </a:prstGeom>
          <a:noFill/>
          <a:ln/>
        </p:spPr>
        <p:txBody>
          <a:bodyPr wrap="none" rtlCol="0" anchor="t"/>
          <a:lstStyle/>
          <a:p>
            <a:pPr marL="0" indent="0" algn="l">
              <a:lnSpc>
                <a:spcPts val="2734"/>
              </a:lnSpc>
              <a:buNone/>
            </a:pPr>
            <a:endParaRPr lang="en-US" sz="2187" dirty="0"/>
          </a:p>
        </p:txBody>
      </p:sp>
      <p:sp>
        <p:nvSpPr>
          <p:cNvPr id="10" name="Text 5"/>
          <p:cNvSpPr/>
          <p:nvPr/>
        </p:nvSpPr>
        <p:spPr>
          <a:xfrm>
            <a:off x="5778222" y="4539853"/>
            <a:ext cx="3073837" cy="1421606"/>
          </a:xfrm>
          <a:prstGeom prst="rect">
            <a:avLst/>
          </a:prstGeom>
          <a:noFill/>
          <a:ln/>
        </p:spPr>
        <p:txBody>
          <a:bodyPr wrap="square" rtlCol="0" anchor="t"/>
          <a:lstStyle/>
          <a:p>
            <a:pPr marL="0" indent="0" algn="l">
              <a:lnSpc>
                <a:spcPts val="2799"/>
              </a:lnSpc>
              <a:buNone/>
            </a:pPr>
            <a:endParaRPr lang="en-US" sz="1750" dirty="0"/>
          </a:p>
        </p:txBody>
      </p:sp>
      <p:sp>
        <p:nvSpPr>
          <p:cNvPr id="12" name="Text 6"/>
          <p:cNvSpPr/>
          <p:nvPr/>
        </p:nvSpPr>
        <p:spPr>
          <a:xfrm>
            <a:off x="9296400" y="4059436"/>
            <a:ext cx="2777490" cy="347186"/>
          </a:xfrm>
          <a:prstGeom prst="rect">
            <a:avLst/>
          </a:prstGeom>
          <a:noFill/>
          <a:ln/>
        </p:spPr>
        <p:txBody>
          <a:bodyPr wrap="none" rtlCol="0" anchor="t"/>
          <a:lstStyle/>
          <a:p>
            <a:pPr marL="0" indent="0" algn="l">
              <a:lnSpc>
                <a:spcPts val="2734"/>
              </a:lnSpc>
              <a:buNone/>
            </a:pPr>
            <a:endParaRPr lang="en-US" sz="2187" dirty="0"/>
          </a:p>
        </p:txBody>
      </p:sp>
      <p:sp>
        <p:nvSpPr>
          <p:cNvPr id="13" name="Text 7"/>
          <p:cNvSpPr/>
          <p:nvPr/>
        </p:nvSpPr>
        <p:spPr>
          <a:xfrm>
            <a:off x="9296400" y="4539853"/>
            <a:ext cx="3073837" cy="1421606"/>
          </a:xfrm>
          <a:prstGeom prst="rect">
            <a:avLst/>
          </a:prstGeom>
          <a:noFill/>
          <a:ln/>
        </p:spPr>
        <p:txBody>
          <a:bodyPr wrap="square" rtlCol="0" anchor="t"/>
          <a:lstStyle/>
          <a:p>
            <a:pPr marL="0" indent="0" algn="l">
              <a:lnSpc>
                <a:spcPts val="2799"/>
              </a:lnSpc>
              <a:buNone/>
            </a:pP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676638"/>
            <a:ext cx="5973604"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Future Enhancements</a:t>
            </a:r>
            <a:endParaRPr lang="en-US" sz="4374" dirty="0"/>
          </a:p>
        </p:txBody>
      </p:sp>
      <p:pic>
        <p:nvPicPr>
          <p:cNvPr id="5" name="Image 1" descr="preencoded.png"/>
          <p:cNvPicPr>
            <a:picLocks noChangeAspect="1"/>
          </p:cNvPicPr>
          <p:nvPr/>
        </p:nvPicPr>
        <p:blipFill>
          <a:blip r:embed="rId4"/>
          <a:stretch>
            <a:fillRect/>
          </a:stretch>
        </p:blipFill>
        <p:spPr>
          <a:xfrm>
            <a:off x="2037993" y="2815352"/>
            <a:ext cx="555427" cy="555427"/>
          </a:xfrm>
          <a:prstGeom prst="rect">
            <a:avLst/>
          </a:prstGeom>
        </p:spPr>
      </p:pic>
      <p:sp>
        <p:nvSpPr>
          <p:cNvPr id="6" name="Text 2"/>
          <p:cNvSpPr/>
          <p:nvPr/>
        </p:nvSpPr>
        <p:spPr>
          <a:xfrm>
            <a:off x="2037993" y="3592949"/>
            <a:ext cx="2388632"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GPS Tracking</a:t>
            </a:r>
            <a:endParaRPr lang="en-US" sz="2187" dirty="0"/>
          </a:p>
        </p:txBody>
      </p:sp>
      <p:sp>
        <p:nvSpPr>
          <p:cNvPr id="7" name="Text 3"/>
          <p:cNvSpPr/>
          <p:nvPr/>
        </p:nvSpPr>
        <p:spPr>
          <a:xfrm>
            <a:off x="2037993" y="4073366"/>
            <a:ext cx="2388632" cy="1777008"/>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Integrate GPS functionality to track the bike's location and alert owners in case of theft.</a:t>
            </a:r>
            <a:endParaRPr lang="en-US" sz="1750" dirty="0"/>
          </a:p>
        </p:txBody>
      </p:sp>
      <p:pic>
        <p:nvPicPr>
          <p:cNvPr id="8" name="Image 2" descr="preencoded.png"/>
          <p:cNvPicPr>
            <a:picLocks noChangeAspect="1"/>
          </p:cNvPicPr>
          <p:nvPr/>
        </p:nvPicPr>
        <p:blipFill>
          <a:blip r:embed="rId5"/>
          <a:stretch>
            <a:fillRect/>
          </a:stretch>
        </p:blipFill>
        <p:spPr>
          <a:xfrm>
            <a:off x="4759881" y="2815352"/>
            <a:ext cx="555427" cy="555427"/>
          </a:xfrm>
          <a:prstGeom prst="rect">
            <a:avLst/>
          </a:prstGeom>
        </p:spPr>
      </p:pic>
      <p:sp>
        <p:nvSpPr>
          <p:cNvPr id="9" name="Text 4"/>
          <p:cNvSpPr/>
          <p:nvPr/>
        </p:nvSpPr>
        <p:spPr>
          <a:xfrm>
            <a:off x="4759881" y="3592949"/>
            <a:ext cx="2388632" cy="694373"/>
          </a:xfrm>
          <a:prstGeom prst="rect">
            <a:avLst/>
          </a:prstGeom>
          <a:noFill/>
          <a:ln/>
        </p:spPr>
        <p:txBody>
          <a:bodyPr wrap="squar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Wireless Connectivity</a:t>
            </a:r>
            <a:endParaRPr lang="en-US" sz="2187" dirty="0"/>
          </a:p>
        </p:txBody>
      </p:sp>
      <p:sp>
        <p:nvSpPr>
          <p:cNvPr id="10" name="Text 5"/>
          <p:cNvSpPr/>
          <p:nvPr/>
        </p:nvSpPr>
        <p:spPr>
          <a:xfrm>
            <a:off x="4759881" y="4420553"/>
            <a:ext cx="2388632" cy="1777008"/>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Enable wireless communication to allow remote monitoring and control of the lock system.</a:t>
            </a:r>
            <a:endParaRPr lang="en-US" sz="1750" dirty="0"/>
          </a:p>
        </p:txBody>
      </p:sp>
      <p:pic>
        <p:nvPicPr>
          <p:cNvPr id="11" name="Image 3" descr="preencoded.png"/>
          <p:cNvPicPr>
            <a:picLocks noChangeAspect="1"/>
          </p:cNvPicPr>
          <p:nvPr/>
        </p:nvPicPr>
        <p:blipFill>
          <a:blip r:embed="rId6"/>
          <a:stretch>
            <a:fillRect/>
          </a:stretch>
        </p:blipFill>
        <p:spPr>
          <a:xfrm>
            <a:off x="7481768" y="2815352"/>
            <a:ext cx="555427" cy="555427"/>
          </a:xfrm>
          <a:prstGeom prst="rect">
            <a:avLst/>
          </a:prstGeom>
        </p:spPr>
      </p:pic>
      <p:sp>
        <p:nvSpPr>
          <p:cNvPr id="12" name="Text 6"/>
          <p:cNvSpPr/>
          <p:nvPr/>
        </p:nvSpPr>
        <p:spPr>
          <a:xfrm>
            <a:off x="7481768" y="3592949"/>
            <a:ext cx="2388632" cy="694373"/>
          </a:xfrm>
          <a:prstGeom prst="rect">
            <a:avLst/>
          </a:prstGeom>
          <a:noFill/>
          <a:ln/>
        </p:spPr>
        <p:txBody>
          <a:bodyPr wrap="squar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Mobile App Integration</a:t>
            </a:r>
            <a:endParaRPr lang="en-US" sz="2187" dirty="0"/>
          </a:p>
        </p:txBody>
      </p:sp>
      <p:sp>
        <p:nvSpPr>
          <p:cNvPr id="13" name="Text 7"/>
          <p:cNvSpPr/>
          <p:nvPr/>
        </p:nvSpPr>
        <p:spPr>
          <a:xfrm>
            <a:off x="7481768" y="4420553"/>
            <a:ext cx="2388632" cy="2132409"/>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Develop a comprehensive mobile app for seamless user interaction and management of the lock system.</a:t>
            </a:r>
            <a:endParaRPr lang="en-US" sz="1750" dirty="0"/>
          </a:p>
        </p:txBody>
      </p:sp>
      <p:pic>
        <p:nvPicPr>
          <p:cNvPr id="14" name="Image 4" descr="preencoded.png"/>
          <p:cNvPicPr>
            <a:picLocks noChangeAspect="1"/>
          </p:cNvPicPr>
          <p:nvPr/>
        </p:nvPicPr>
        <p:blipFill>
          <a:blip r:embed="rId7"/>
          <a:stretch>
            <a:fillRect/>
          </a:stretch>
        </p:blipFill>
        <p:spPr>
          <a:xfrm>
            <a:off x="10203656" y="2815352"/>
            <a:ext cx="555427" cy="555427"/>
          </a:xfrm>
          <a:prstGeom prst="rect">
            <a:avLst/>
          </a:prstGeom>
        </p:spPr>
      </p:pic>
      <p:sp>
        <p:nvSpPr>
          <p:cNvPr id="15" name="Text 8"/>
          <p:cNvSpPr/>
          <p:nvPr/>
        </p:nvSpPr>
        <p:spPr>
          <a:xfrm>
            <a:off x="10203656" y="3592949"/>
            <a:ext cx="2388751"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Solar Power</a:t>
            </a:r>
            <a:endParaRPr lang="en-US" sz="2187" dirty="0"/>
          </a:p>
        </p:txBody>
      </p:sp>
      <p:sp>
        <p:nvSpPr>
          <p:cNvPr id="16" name="Text 9"/>
          <p:cNvSpPr/>
          <p:nvPr/>
        </p:nvSpPr>
        <p:spPr>
          <a:xfrm>
            <a:off x="10203656" y="4073366"/>
            <a:ext cx="2388751" cy="1777008"/>
          </a:xfrm>
          <a:prstGeom prst="rect">
            <a:avLst/>
          </a:prstGeom>
          <a:noFill/>
          <a:ln/>
        </p:spPr>
        <p:txBody>
          <a:bodyPr wrap="square" rtlCol="0" anchor="t"/>
          <a:lstStyle/>
          <a:p>
            <a:pPr marL="0" indent="0" algn="l">
              <a:lnSpc>
                <a:spcPts val="2799"/>
              </a:lnSpc>
              <a:buNone/>
            </a:pPr>
            <a:r>
              <a:rPr lang="en-US" sz="1750" dirty="0">
                <a:solidFill>
                  <a:srgbClr val="CFCBBF"/>
                </a:solidFill>
                <a:latin typeface="Raleway" pitchFamily="34" charset="0"/>
                <a:ea typeface="Raleway" pitchFamily="34" charset="-122"/>
                <a:cs typeface="Raleway" pitchFamily="34" charset="-120"/>
              </a:rPr>
              <a:t>Incorporate solar panels to recharge the lock's battery and ensure continuous, sustainable operation.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2712482"/>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Conclusion</a:t>
            </a:r>
            <a:endParaRPr lang="en-US" sz="4374" dirty="0"/>
          </a:p>
        </p:txBody>
      </p:sp>
      <p:sp>
        <p:nvSpPr>
          <p:cNvPr id="6" name="Text 2"/>
          <p:cNvSpPr/>
          <p:nvPr/>
        </p:nvSpPr>
        <p:spPr>
          <a:xfrm>
            <a:off x="6319599" y="3740110"/>
            <a:ext cx="7477601" cy="1777008"/>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The proposed smart bike lock system offers a innovative solution to enhance bicycle security and safety by preventing drunk riding. Through its alcohol detection capabilities and automated locking mechanism, this system aims to significantly reduce the risks of bike theft and impaired cycling incidents.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TotalTime>
  <Words>689</Words>
  <Application>Microsoft Office PowerPoint</Application>
  <PresentationFormat>Custom</PresentationFormat>
  <Paragraphs>55</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Prata</vt:lpstr>
      <vt:lpstr>Raleway</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919361479245</cp:lastModifiedBy>
  <cp:revision>3</cp:revision>
  <dcterms:created xsi:type="dcterms:W3CDTF">2024-05-18T14:28:12Z</dcterms:created>
  <dcterms:modified xsi:type="dcterms:W3CDTF">2024-05-18T17:00:05Z</dcterms:modified>
</cp:coreProperties>
</file>